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81800" cy="9296400"/>
  <p:embeddedFontLst>
    <p:embeddedFont>
      <p:font typeface="Lato"/>
      <p:regular r:id="rId25"/>
      <p:bold r:id="rId26"/>
      <p:italic r:id="rId27"/>
      <p:boldItalic r:id="rId28"/>
    </p:embeddedFont>
    <p:embeddedFont>
      <p:font typeface="Lato Light"/>
      <p:regular r:id="rId29"/>
      <p:bold r:id="rId30"/>
      <p:italic r:id="rId31"/>
      <p:boldItalic r:id="rId32"/>
    </p:embeddedFont>
    <p:embeddedFont>
      <p:font typeface="Lato Black"/>
      <p:bold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5" roundtripDataSignature="AMtx7mgNwWpZmxgmJOoAvzrhxCymB7ZK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Lato-bold.fntdata"/><Relationship Id="rId25" Type="http://schemas.openxmlformats.org/officeDocument/2006/relationships/font" Target="fonts/Lato-regular.fntdata"/><Relationship Id="rId28" Type="http://schemas.openxmlformats.org/officeDocument/2006/relationships/font" Target="fonts/Lato-boldItalic.fntdata"/><Relationship Id="rId27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LatoLight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LatoLight-italic.fntdata"/><Relationship Id="rId30" Type="http://schemas.openxmlformats.org/officeDocument/2006/relationships/font" Target="fonts/LatoLight-bold.fntdata"/><Relationship Id="rId11" Type="http://schemas.openxmlformats.org/officeDocument/2006/relationships/slide" Target="slides/slide7.xml"/><Relationship Id="rId33" Type="http://schemas.openxmlformats.org/officeDocument/2006/relationships/font" Target="fonts/LatoBlack-bold.fntdata"/><Relationship Id="rId10" Type="http://schemas.openxmlformats.org/officeDocument/2006/relationships/slide" Target="slides/slide6.xml"/><Relationship Id="rId32" Type="http://schemas.openxmlformats.org/officeDocument/2006/relationships/font" Target="fonts/LatoLight-boldItalic.fntdata"/><Relationship Id="rId13" Type="http://schemas.openxmlformats.org/officeDocument/2006/relationships/slide" Target="slides/slide9.xml"/><Relationship Id="rId35" Type="http://customschemas.google.com/relationships/presentationmetadata" Target="metadata"/><Relationship Id="rId12" Type="http://schemas.openxmlformats.org/officeDocument/2006/relationships/slide" Target="slides/slide8.xml"/><Relationship Id="rId34" Type="http://schemas.openxmlformats.org/officeDocument/2006/relationships/font" Target="fonts/LatoBlack-bold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1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1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488fedb29e_0_0:notes"/>
          <p:cNvSpPr txBox="1"/>
          <p:nvPr>
            <p:ph idx="1" type="body"/>
          </p:nvPr>
        </p:nvSpPr>
        <p:spPr>
          <a:xfrm>
            <a:off x="688182" y="4415790"/>
            <a:ext cx="5505600" cy="418350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1488fedb29e_0_0:notes"/>
          <p:cNvSpPr/>
          <p:nvPr>
            <p:ph idx="2" type="sldImg"/>
          </p:nvPr>
        </p:nvSpPr>
        <p:spPr>
          <a:xfrm>
            <a:off x="342900" y="696913"/>
            <a:ext cx="61959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2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3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4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5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7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.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19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2683200" y="1258525"/>
            <a:ext cx="6149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2683300" y="3304625"/>
            <a:ext cx="6149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p21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14" name="Google Shape;14;p21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1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  <p:sp>
        <p:nvSpPr>
          <p:cNvPr id="16" name="Google Shape;16;p21"/>
          <p:cNvSpPr/>
          <p:nvPr/>
        </p:nvSpPr>
        <p:spPr>
          <a:xfrm rot="5400000">
            <a:off x="-225" y="0"/>
            <a:ext cx="3550200" cy="3550200"/>
          </a:xfrm>
          <a:prstGeom prst="rtTriangle">
            <a:avLst/>
          </a:prstGeom>
          <a:solidFill>
            <a:srgbClr val="122F4B"/>
          </a:solidFill>
          <a:ln cap="flat" cmpd="sng" w="9525">
            <a:solidFill>
              <a:srgbClr val="122F4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1"/>
          <p:cNvSpPr txBox="1"/>
          <p:nvPr/>
        </p:nvSpPr>
        <p:spPr>
          <a:xfrm rot="-2700000">
            <a:off x="332824" y="1103594"/>
            <a:ext cx="2390304" cy="76579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PERFORMANCE</a:t>
            </a:r>
            <a:endParaRPr b="0" i="0" sz="1800" u="none" cap="none" strike="noStrike">
              <a:solidFill>
                <a:srgbClr val="FFFFFF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SD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400"/>
              <a:buNone/>
              <a:defRPr sz="2400">
                <a:solidFill>
                  <a:srgbClr val="122F4B"/>
                </a:solidFill>
              </a:defRPr>
            </a:lvl1pPr>
          </a:lstStyle>
          <a:p/>
        </p:txBody>
      </p:sp>
      <p:sp>
        <p:nvSpPr>
          <p:cNvPr id="72" name="Google Shape;7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73" name="Google Shape;73;p30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74" name="Google Shape;74;p30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0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2"/>
          <p:cNvSpPr/>
          <p:nvPr/>
        </p:nvSpPr>
        <p:spPr>
          <a:xfrm>
            <a:off x="238200" y="476500"/>
            <a:ext cx="8667600" cy="572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D4AF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2" name="Google Shape;22;p22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23" name="Google Shape;23;p22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22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  <p:sp>
        <p:nvSpPr>
          <p:cNvPr id="25" name="Google Shape;25;p22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122F4B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MUSD-Logo-Vector-300x300.png" id="28" name="Google Shape;2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7598" y="1907350"/>
            <a:ext cx="1328800" cy="13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23"/>
          <p:cNvSpPr txBox="1"/>
          <p:nvPr/>
        </p:nvSpPr>
        <p:spPr>
          <a:xfrm>
            <a:off x="2239350" y="3301525"/>
            <a:ext cx="4665300" cy="7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“Where the futures of children are driven by their aspirations and inspired by their circumstances”</a:t>
            </a:r>
            <a:endParaRPr b="0" i="0" sz="1400" u="none" cap="none" strike="noStrike">
              <a:solidFill>
                <a:srgbClr val="FFFFFF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dera Unified" type="title">
  <p:cSld name="TITLE">
    <p:bg>
      <p:bgPr>
        <a:solidFill>
          <a:srgbClr val="122F4B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4"/>
          <p:cNvSpPr txBox="1"/>
          <p:nvPr>
            <p:ph type="ctrTitle"/>
          </p:nvPr>
        </p:nvSpPr>
        <p:spPr>
          <a:xfrm>
            <a:off x="311708" y="8969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Lato"/>
              <a:buNone/>
              <a:defRPr b="1" sz="6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2" name="Google Shape;32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AF37"/>
              </a:buClr>
              <a:buSzPts val="2800"/>
              <a:buFont typeface="Lato Light"/>
              <a:buNone/>
              <a:defRPr b="0" sz="2800">
                <a:solidFill>
                  <a:srgbClr val="D4AF37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3" name="Google Shape;3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24"/>
          <p:cNvSpPr txBox="1"/>
          <p:nvPr/>
        </p:nvSpPr>
        <p:spPr>
          <a:xfrm>
            <a:off x="983700" y="4608125"/>
            <a:ext cx="7176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Madera Unified School District</a:t>
            </a:r>
            <a:endParaRPr b="0" i="0" sz="10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9pPr>
          </a:lstStyle>
          <a:p/>
        </p:txBody>
      </p:sp>
      <p:sp>
        <p:nvSpPr>
          <p:cNvPr id="37" name="Google Shape;3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8" name="Google Shape;38;p25"/>
          <p:cNvGrpSpPr/>
          <p:nvPr/>
        </p:nvGrpSpPr>
        <p:grpSpPr>
          <a:xfrm>
            <a:off x="7336344" y="0"/>
            <a:ext cx="1204799" cy="1503855"/>
            <a:chOff x="7374250" y="0"/>
            <a:chExt cx="1128300" cy="1408500"/>
          </a:xfrm>
        </p:grpSpPr>
        <p:sp>
          <p:nvSpPr>
            <p:cNvPr id="39" name="Google Shape;39;p25"/>
            <p:cNvSpPr/>
            <p:nvPr/>
          </p:nvSpPr>
          <p:spPr>
            <a:xfrm rot="5400000">
              <a:off x="7238250" y="174300"/>
              <a:ext cx="1408500" cy="10599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5"/>
            <p:cNvSpPr txBox="1"/>
            <p:nvPr/>
          </p:nvSpPr>
          <p:spPr>
            <a:xfrm>
              <a:off x="7374250" y="382425"/>
              <a:ext cx="1128300" cy="4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2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2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DEB739"/>
                  </a:solidFill>
                  <a:latin typeface="Lato Black"/>
                  <a:ea typeface="Lato Black"/>
                  <a:cs typeface="Lato Black"/>
                  <a:sym typeface="Lato Black"/>
                </a:rPr>
                <a:t>MADERA UNIFIED</a:t>
              </a:r>
              <a:endParaRPr b="0" i="0" sz="800" u="none" cap="none" strike="noStrike">
                <a:solidFill>
                  <a:srgbClr val="DEB739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/>
          <p:nvPr/>
        </p:nvSpPr>
        <p:spPr>
          <a:xfrm>
            <a:off x="238200" y="476500"/>
            <a:ext cx="8667600" cy="572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D4AF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6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5" name="Google Shape;45;p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6" name="Google Shape;4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47" name="Google Shape;47;p26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48" name="Google Shape;48;p26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6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/>
          <p:nvPr/>
        </p:nvSpPr>
        <p:spPr>
          <a:xfrm>
            <a:off x="238200" y="476500"/>
            <a:ext cx="8667600" cy="572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D4AF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7"/>
          <p:cNvSpPr txBox="1"/>
          <p:nvPr>
            <p:ph type="title"/>
          </p:nvPr>
        </p:nvSpPr>
        <p:spPr>
          <a:xfrm>
            <a:off x="311700" y="4765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54" name="Google Shape;54;p27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55" name="Google Shape;55;p27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27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9" name="Google Shape;59;p2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0" name="Google Shape;6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61" name="Google Shape;61;p28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62" name="Google Shape;62;p28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28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66" name="Google Shape;66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67" name="Google Shape;67;p29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68" name="Google Shape;68;p29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9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Font typeface="Lato"/>
              <a:buNone/>
              <a:defRPr b="1" i="0" sz="2800" u="none" cap="none" strike="noStrike">
                <a:solidFill>
                  <a:srgbClr val="122F4B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1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/>
          <p:nvPr/>
        </p:nvSpPr>
        <p:spPr>
          <a:xfrm rot="-2700303">
            <a:off x="362402" y="941242"/>
            <a:ext cx="2409608" cy="747129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2700000">
            <a:off x="-59001" y="1030511"/>
            <a:ext cx="3074599" cy="79717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 txBox="1"/>
          <p:nvPr/>
        </p:nvSpPr>
        <p:spPr>
          <a:xfrm>
            <a:off x="3188939" y="355600"/>
            <a:ext cx="5029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703DFF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Title I Annual Parent Meeting</a:t>
            </a:r>
            <a:endParaRPr/>
          </a:p>
        </p:txBody>
      </p:sp>
      <p:sp>
        <p:nvSpPr>
          <p:cNvPr id="83" name="Google Shape;83;p1"/>
          <p:cNvSpPr txBox="1"/>
          <p:nvPr/>
        </p:nvSpPr>
        <p:spPr>
          <a:xfrm>
            <a:off x="2960339" y="1879600"/>
            <a:ext cx="54864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James Madison Elementary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August 29, 2022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Sra. Guillén</a:t>
            </a:r>
            <a:endParaRPr/>
          </a:p>
        </p:txBody>
      </p:sp>
      <p:pic>
        <p:nvPicPr>
          <p:cNvPr id="84" name="Google Shape;8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9674" y="2797977"/>
            <a:ext cx="2008384" cy="2008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Elementary and Secondary Education Act School Public Accountability Report (SARC) provides parents and the community with the following information: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b="0"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Demographic data; 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School safety and climate for learning information;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Academic data;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Graduation rates; 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Class sizes;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Teacher and staff  information; 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Curriculum and instruction descriptions; and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Postsecondary preparation information.</a:t>
            </a:r>
            <a:endParaRPr/>
          </a:p>
          <a:p>
            <a:pPr indent="0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b="0" i="1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SARC is available at the school office or online at: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600" u="sng">
                <a:solidFill>
                  <a:srgbClr val="0070C0"/>
                </a:solidFill>
              </a:rPr>
              <a:t>https://www.madera.k12.ca.us/Page/15073</a:t>
            </a:r>
            <a:endParaRPr u="sng">
              <a:solidFill>
                <a:srgbClr val="0070C0"/>
              </a:solidFill>
            </a:endParaRPr>
          </a:p>
        </p:txBody>
      </p:sp>
      <p:sp>
        <p:nvSpPr>
          <p:cNvPr id="138" name="Google Shape;138;p10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School Accountability Report Card (SARC)</a:t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"/>
          <p:cNvSpPr txBox="1"/>
          <p:nvPr>
            <p:ph idx="1" type="body"/>
          </p:nvPr>
        </p:nvSpPr>
        <p:spPr>
          <a:xfrm>
            <a:off x="311700" y="1152475"/>
            <a:ext cx="8520600" cy="37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lang="en-US" sz="12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Every school site must create a School Plan for Student Achievement (SPSA) in conjunction with their School Site Council (SSC) and School Leadership team.  The SPSA covers the following goals: </a:t>
            </a:r>
            <a:endParaRPr sz="2200"/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200" u="sng">
                <a:latin typeface="Bookman Old Style"/>
                <a:ea typeface="Bookman Old Style"/>
                <a:cs typeface="Bookman Old Style"/>
                <a:sym typeface="Bookman Old Style"/>
              </a:rPr>
              <a:t>Goal 1-Equitable Access to Rigorous High-Level Programs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SzPts val="1184"/>
              <a:buFont typeface="Noto Sans Symbols"/>
              <a:buChar char="⮚"/>
            </a:pPr>
            <a:r>
              <a:rPr b="0" lang="en-US" sz="1200">
                <a:latin typeface="Bookman Old Style"/>
                <a:ea typeface="Bookman Old Style"/>
                <a:cs typeface="Bookman Old Style"/>
                <a:sym typeface="Bookman Old Style"/>
              </a:rPr>
              <a:t>District:  </a:t>
            </a:r>
            <a:r>
              <a:rPr b="0" lang="en-US" sz="12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Unified will obtain an ELA academic score of [medium-high (green)] performance for all students as measured by the California Dashboard. </a:t>
            </a:r>
            <a:endParaRPr b="0" sz="12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184"/>
              <a:buFont typeface="Noto Sans Symbols"/>
              <a:buChar char="⮚"/>
            </a:pPr>
            <a:r>
              <a:rPr b="0" lang="en-US" sz="12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Unified will obtain an mathematics academic score of [medium-high (green)] performance for all students as measured by the California Dashboard.</a:t>
            </a:r>
            <a:endParaRPr b="0" sz="12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184"/>
              <a:buFont typeface="Noto Sans Symbols"/>
              <a:buChar char="⮚"/>
            </a:pPr>
            <a:r>
              <a:rPr b="0" lang="en-US" sz="12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Unified will obtain an English Learner progress score of [medium-high (green)] performance for all EL and recent RFEP students as measured by the California Dashboard. </a:t>
            </a:r>
            <a:endParaRPr b="0" sz="12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b="0"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</a:t>
            </a:r>
            <a:r>
              <a:rPr b="0"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 Equitable Access to Rigorous High Level Programs  </a:t>
            </a:r>
            <a:endParaRPr b="0" sz="1200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200" u="sng">
                <a:latin typeface="Bookman Old Style"/>
                <a:ea typeface="Bookman Old Style"/>
                <a:cs typeface="Bookman Old Style"/>
                <a:sym typeface="Bookman Old Style"/>
              </a:rPr>
              <a:t>Goal 2-</a:t>
            </a:r>
            <a:r>
              <a:rPr lang="en-US" sz="1200" u="sng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Safe and Healthy Environment for Learning and Work</a:t>
            </a:r>
            <a:endParaRPr sz="2200"/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b="0" lang="en-US" sz="1200">
                <a:latin typeface="Bookman Old Style"/>
                <a:ea typeface="Bookman Old Style"/>
                <a:cs typeface="Bookman Old Style"/>
                <a:sym typeface="Bookman Old Style"/>
              </a:rPr>
              <a:t>District:  </a:t>
            </a:r>
            <a:r>
              <a:rPr b="0" lang="en-US" sz="12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Unified will obtain a Suspension, Expulsion, and Chronic absenteeism score of [medium-low] performance for all students as measured by the California Dashboard and will increase the school climate survey favorable index score each year.</a:t>
            </a:r>
            <a:endParaRPr b="0" sz="12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b="0"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</a:t>
            </a:r>
            <a:r>
              <a:rPr b="0"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  Safe and Healthy Environment for Learning and Work</a:t>
            </a:r>
            <a:r>
              <a:rPr b="0" lang="en-US" sz="12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]</a:t>
            </a:r>
            <a:endParaRPr b="0" sz="1200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</a:pPr>
            <a:r>
              <a:rPr b="0" lang="en-US" sz="1000">
                <a:latin typeface="Bookman Old Style"/>
                <a:ea typeface="Bookman Old Style"/>
                <a:cs typeface="Bookman Old Style"/>
                <a:sym typeface="Bookman Old Style"/>
              </a:rPr>
              <a:t>                                                            </a:t>
            </a:r>
            <a:endParaRPr sz="2000"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000"/>
          </a:p>
        </p:txBody>
      </p:sp>
      <p:sp>
        <p:nvSpPr>
          <p:cNvPr id="144" name="Google Shape;144;p11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School Plan for Student Achievement</a:t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488fedb29e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400" u="sng">
                <a:latin typeface="Bookman Old Style"/>
                <a:ea typeface="Bookman Old Style"/>
                <a:cs typeface="Bookman Old Style"/>
                <a:sym typeface="Bookman Old Style"/>
              </a:rPr>
              <a:t>Goal 3-Improve Parent Involvement 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SzPts val="1384"/>
              <a:buFont typeface="Noto Sans Symbols"/>
              <a:buChar char="⮚"/>
            </a:pPr>
            <a:r>
              <a:rPr b="0"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District:  </a:t>
            </a:r>
            <a:r>
              <a:rPr b="0" lang="en-US" sz="14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Unified will increase the number of parents attending School Site Council (SSC), ELAC, Back to School Night, Parent Portal Login, and Title 1 Parent Meeting at all schools.</a:t>
            </a:r>
            <a:endParaRPr sz="2400"/>
          </a:p>
          <a:p>
            <a:pPr indent="-342900" lvl="0" marL="4572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</a:pPr>
            <a:r>
              <a:rPr b="0" lang="en-US" sz="14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Madison: Improve Parent Involvement</a:t>
            </a:r>
            <a:r>
              <a:rPr b="0" lang="en-US" sz="1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]</a:t>
            </a:r>
            <a:endParaRPr b="0" sz="1400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400" u="sng">
                <a:latin typeface="Bookman Old Style"/>
                <a:ea typeface="Bookman Old Style"/>
                <a:cs typeface="Bookman Old Style"/>
                <a:sym typeface="Bookman Old Style"/>
              </a:rPr>
              <a:t>Goal 4-Increase and Improve Technology</a:t>
            </a:r>
            <a:endParaRPr sz="2400"/>
          </a:p>
          <a:p>
            <a:pPr indent="-342900" lvl="0" marL="4572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</a:pPr>
            <a:r>
              <a:rPr b="0"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District:  </a:t>
            </a:r>
            <a:r>
              <a:rPr b="0" lang="en-US" sz="14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Unified will maintain an average daily student device usage of 1-hour a day for each school year.</a:t>
            </a:r>
            <a:endParaRPr b="0" sz="14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b="0" lang="en-US" sz="14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Madison:Increase and Improve Technology  </a:t>
            </a:r>
            <a:endParaRPr sz="2400"/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</a:pPr>
            <a:r>
              <a:rPr b="0"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               </a:t>
            </a:r>
            <a:endParaRPr b="0" sz="14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</a:pPr>
            <a:r>
              <a:rPr b="0"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                                </a:t>
            </a:r>
            <a:r>
              <a:rPr b="0" i="1" lang="en-US" sz="1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SPSAs are available at the School office and District office.</a:t>
            </a:r>
            <a:endParaRPr sz="2400"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</p:txBody>
      </p:sp>
      <p:sp>
        <p:nvSpPr>
          <p:cNvPr id="150" name="Google Shape;150;g1488fedb29e_0_0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School Plan for Student Achievement</a:t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Additional teachers and paraprofessionals;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Additional training for school staff;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Extra time for instruction (Before and/or After School Programs);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Parental Involvement Activities; and/or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 variety of supplemental teaching methods and materials.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56" name="Google Shape;156;p12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400">
                <a:latin typeface="Bookman Old Style"/>
                <a:ea typeface="Bookman Old Style"/>
                <a:cs typeface="Bookman Old Style"/>
                <a:sym typeface="Bookman Old Style"/>
              </a:rPr>
              <a:t>Title I Programs Provide Supplemental Support</a:t>
            </a:r>
            <a:endParaRPr sz="24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"/>
          <p:cNvSpPr txBox="1"/>
          <p:nvPr>
            <p:ph idx="1" type="body"/>
          </p:nvPr>
        </p:nvSpPr>
        <p:spPr>
          <a:xfrm>
            <a:off x="311700" y="1389541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James Madison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generates </a:t>
            </a:r>
            <a:r>
              <a:rPr b="0" lang="en-US" sz="24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$122,357.00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through Title I to pay for programs and services for our students.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Title I funds pay for the following programs and services: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		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PBIS, RenLearn Licenses, RAZ-Plus licences, Instructional Supplies, Parent Education, Duplicating Services, Hardware/Computer Maintenance, RTI TSA, Travel &amp; Conference</a:t>
            </a:r>
            <a:endParaRPr sz="1400"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62" name="Google Shape;162;p13"/>
          <p:cNvSpPr txBox="1"/>
          <p:nvPr>
            <p:ph type="title"/>
          </p:nvPr>
        </p:nvSpPr>
        <p:spPr>
          <a:xfrm>
            <a:off x="311700" y="35799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Title I funds</a:t>
            </a:r>
            <a:endParaRPr sz="4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Every school has an School Site Council (SSC) composed of: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Parents 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Principal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Teachers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Other staff that works at the school 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Students (at Middle and High School)</a:t>
            </a:r>
            <a:endParaRPr/>
          </a:p>
          <a:p>
            <a:pPr indent="-228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SSC determines how to use Title I funds.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8" name="Google Shape;168;p14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Who Decides How Funds Are Used?</a:t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List School Responsibilities/Promises</a:t>
            </a:r>
            <a:endParaRPr/>
          </a:p>
          <a:p>
            <a:pPr indent="-2286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List Family Promises/Responsibilities</a:t>
            </a:r>
            <a:endParaRPr/>
          </a:p>
          <a:p>
            <a:pPr indent="0" lvl="1" marL="5969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List Student Promises/Responsibilities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74" name="Google Shape;174;p15"/>
          <p:cNvSpPr txBox="1"/>
          <p:nvPr>
            <p:ph type="title"/>
          </p:nvPr>
        </p:nvSpPr>
        <p:spPr>
          <a:xfrm>
            <a:off x="311700" y="3241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000">
                <a:latin typeface="Bookman Old Style"/>
                <a:ea typeface="Bookman Old Style"/>
                <a:cs typeface="Bookman Old Style"/>
                <a:sym typeface="Bookman Old Style"/>
              </a:rPr>
              <a:t>Parent-School Compact</a:t>
            </a:r>
            <a:endParaRPr sz="4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You are your child’s first teacher.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You have the ability to influence your child’s education more than any teacher or school.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You know your child best: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Share information about your child’s interests and abilities with teachers; and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Ask to see progress reports on your child and the school.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400">
                <a:latin typeface="Bookman Old Style"/>
                <a:ea typeface="Bookman Old Style"/>
                <a:cs typeface="Bookman Old Style"/>
                <a:sym typeface="Bookman Old Style"/>
              </a:rPr>
              <a:t>Your Involvement is Key to Your Child’s Success!</a:t>
            </a:r>
            <a:endParaRPr sz="24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Attend school events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Visit the classroom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Volunteer at the school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Join parents’ organizations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Keep teachers informed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Attend special parent training sessions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Attend parent-teacher conferences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Be prepared for the meetings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Consider whether you have met your responsibilities as stated in the Parent-School Compact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86" name="Google Shape;186;p17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000">
                <a:latin typeface="Bookman Old Style"/>
                <a:ea typeface="Bookman Old Style"/>
                <a:cs typeface="Bookman Old Style"/>
                <a:sym typeface="Bookman Old Style"/>
              </a:rPr>
              <a:t>Get to Know Your School &amp; Communicate with Teachers</a:t>
            </a:r>
            <a:endParaRPr sz="2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pic>
        <p:nvPicPr>
          <p:cNvPr descr="http://parents.georgiasouthern.edu/s/1544/images/gid3/editor/pfa_images/volunteer_650x240.jpg" id="187" name="Google Shape;18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8134" y="3903133"/>
            <a:ext cx="2324100" cy="90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93" name="Google Shape;193;p18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pic>
        <p:nvPicPr>
          <p:cNvPr descr="The Five Best Questions a Job Candidate Can Ask" id="194" name="Google Shape;19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62100" y="1336675"/>
            <a:ext cx="60198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311700" y="273325"/>
            <a:ext cx="8520600" cy="6072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400">
                <a:latin typeface="Bookman Old Style"/>
                <a:ea typeface="Bookman Old Style"/>
                <a:cs typeface="Bookman Old Style"/>
                <a:sym typeface="Bookman Old Style"/>
              </a:rPr>
              <a:t>Agenda</a:t>
            </a: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474133" y="1507067"/>
            <a:ext cx="8043334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3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Welcome and Introductions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 Child Left Behind (NCLB) Act of 2001 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Every Student Succeeds Act (ESSA) of 2015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All About Title I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School Accountability Report Card (</a:t>
            </a: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SARC)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School Plan for Student Achievement (</a:t>
            </a: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SPSA)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Parent-School Compact</a:t>
            </a:r>
            <a:endParaRPr b="0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Parental Involvement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Education act signed into law in 2001 by President George W. Bush</a:t>
            </a:r>
            <a:endParaRPr/>
          </a:p>
          <a:p>
            <a:pPr indent="-3429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This Act, which redefined the federal role in K-12 education, was the most sweeping reform of the Elementary and Secondary Education Act (ESEA), since its enactment in 1965.  </a:t>
            </a:r>
            <a:endParaRPr/>
          </a:p>
          <a:p>
            <a:pPr indent="-2331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law was based on four basic principles: stronger accountability for results, increased flexibility and local control, expanded options for parents, and an emphasis on proven methods.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6" name="Google Shape;96;p3"/>
          <p:cNvSpPr txBox="1"/>
          <p:nvPr>
            <p:ph type="title"/>
          </p:nvPr>
        </p:nvSpPr>
        <p:spPr>
          <a:xfrm>
            <a:off x="311700" y="4257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600">
                <a:latin typeface="Bookman Old Style"/>
                <a:ea typeface="Bookman Old Style"/>
                <a:cs typeface="Bookman Old Style"/>
                <a:sym typeface="Bookman Old Style"/>
              </a:rPr>
              <a:t>What is “No Child Left Behind”?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Reauthorized version of the ESEA, signed into law in 2015 by President Barack Obama</a:t>
            </a:r>
            <a:endParaRPr/>
          </a:p>
          <a:p>
            <a:pPr indent="-3429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Represents an important step forward to improve the nation’s education system.</a:t>
            </a:r>
            <a:endParaRPr/>
          </a:p>
          <a:p>
            <a:pPr indent="-2331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While No Child Left Behind expected 100 percent proficiency for all students by 2014, ESSA gives states the authorization to identify their own goals to address proficiency on tests, English-language Arts, Math and graduation rates.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4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What is “Every Student Succeeds Act”?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idx="1" type="body"/>
          </p:nvPr>
        </p:nvSpPr>
        <p:spPr>
          <a:xfrm>
            <a:off x="311700" y="1287941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law maintains the annual testing requirement for English Language Arts and Math in grades 3rd-8th and 11th, and grade-span testing in Science. It also maintains subgroup reporting and a 95 percent testing requirement.</a:t>
            </a:r>
            <a:endParaRPr/>
          </a:p>
          <a:p>
            <a:pPr indent="-2331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ESSA is an improvement over the expired NCLB Act, shifting more authority to states and limiting federal mandates while maintaining a shared framework for K-12 accountability.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08" name="Google Shape;108;p5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>
                <a:latin typeface="Bookman Old Style"/>
                <a:ea typeface="Bookman Old Style"/>
                <a:cs typeface="Bookman Old Style"/>
                <a:sym typeface="Bookman Old Style"/>
              </a:rPr>
              <a:t>What is “Every Student Succeeds Act”? (Continued)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/>
          <p:nvPr>
            <p:ph idx="1" type="body"/>
          </p:nvPr>
        </p:nvSpPr>
        <p:spPr>
          <a:xfrm>
            <a:off x="311700" y="1237142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74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Title I is the largest federal assistance program for our nation’s schools.</a:t>
            </a:r>
            <a:endParaRPr/>
          </a:p>
          <a:p>
            <a:pPr indent="-2331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goal of Title I is a higher quality of education for </a:t>
            </a:r>
            <a:r>
              <a:rPr b="0" lang="en-US" sz="2400" u="sng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every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child.</a:t>
            </a:r>
            <a:endParaRPr/>
          </a:p>
          <a:p>
            <a:pPr indent="-2331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program serves millions of children in elementary and secondary schools each year. </a:t>
            </a:r>
            <a:r>
              <a:rPr lang="en-US" sz="2400">
                <a:solidFill>
                  <a:srgbClr val="3C78D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James Madison Elementary School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is a Title I school.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14" name="Google Shape;114;p6"/>
          <p:cNvSpPr txBox="1"/>
          <p:nvPr>
            <p:ph type="title"/>
          </p:nvPr>
        </p:nvSpPr>
        <p:spPr>
          <a:xfrm>
            <a:off x="311700" y="3241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400">
                <a:latin typeface="Bookman Old Style"/>
                <a:ea typeface="Bookman Old Style"/>
                <a:cs typeface="Bookman Old Style"/>
                <a:sym typeface="Bookman Old Style"/>
              </a:rPr>
              <a:t>What is Title I?</a:t>
            </a:r>
            <a:endParaRPr sz="4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federal government provides funding to states each year for Title I.  </a:t>
            </a:r>
            <a:endParaRPr/>
          </a:p>
          <a:p>
            <a:pPr indent="-2331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California Department of Education sends the money to the District.</a:t>
            </a:r>
            <a:endParaRPr/>
          </a:p>
          <a:p>
            <a:pPr indent="-2331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The school district identifies eligible schools and provides Title I funds.</a:t>
            </a:r>
            <a:endParaRPr/>
          </a:p>
          <a:p>
            <a:pPr indent="-2331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sz="2400">
                <a:solidFill>
                  <a:srgbClr val="3C78D8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James Madison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implements a Title I 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Schoolwide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Program.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0" name="Google Shape;120;p7"/>
          <p:cNvSpPr txBox="1"/>
          <p:nvPr>
            <p:ph type="title"/>
          </p:nvPr>
        </p:nvSpPr>
        <p:spPr>
          <a:xfrm>
            <a:off x="311700" y="34105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400">
                <a:latin typeface="Bookman Old Style"/>
                <a:ea typeface="Bookman Old Style"/>
                <a:cs typeface="Bookman Old Style"/>
                <a:sym typeface="Bookman Old Style"/>
              </a:rPr>
              <a:t>How Title I Works?</a:t>
            </a:r>
            <a:endParaRPr sz="44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What is the purpose of the program?</a:t>
            </a:r>
            <a:endParaRPr/>
          </a:p>
          <a:p>
            <a:pPr indent="-347472" lvl="1" marL="804672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Improve the academic performance of low- achieving students and all other students in the school by working to improve the entire educational program. 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Who is served?</a:t>
            </a:r>
            <a:endParaRPr/>
          </a:p>
          <a:p>
            <a:pPr indent="-347472" lvl="1" marL="804672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All students in the school are served as funds are used to upgrade the entire educational program.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Title I Schoolwide Program</a:t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Be involved and request regular meetings to express your opinions and concerns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Be provided information on your child’s level of achievement on assessments in reading/language arts, mathematics, science and site assessments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Request and receive information on the qualifications of your child’s teacher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32" name="Google Shape;132;p9"/>
          <p:cNvSpPr txBox="1"/>
          <p:nvPr>
            <p:ph type="title"/>
          </p:nvPr>
        </p:nvSpPr>
        <p:spPr>
          <a:xfrm>
            <a:off x="311700" y="25639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400">
                <a:latin typeface="Bookman Old Style"/>
                <a:ea typeface="Bookman Old Style"/>
                <a:cs typeface="Bookman Old Style"/>
                <a:sym typeface="Bookman Old Style"/>
              </a:rPr>
              <a:t>Parent’s Rights</a:t>
            </a:r>
            <a:endParaRPr sz="44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USD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JUAN GONZALEZ</dc:creator>
</cp:coreProperties>
</file>